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1"/>
  </p:sldMasterIdLst>
  <p:notesMasterIdLst>
    <p:notesMasterId r:id="rId14"/>
  </p:notesMasterIdLst>
  <p:handoutMasterIdLst>
    <p:handoutMasterId r:id="rId15"/>
  </p:handoutMasterIdLst>
  <p:sldIdLst>
    <p:sldId id="384" r:id="rId2"/>
    <p:sldId id="386" r:id="rId3"/>
    <p:sldId id="417" r:id="rId4"/>
    <p:sldId id="418" r:id="rId5"/>
    <p:sldId id="419" r:id="rId6"/>
    <p:sldId id="420" r:id="rId7"/>
    <p:sldId id="423" r:id="rId8"/>
    <p:sldId id="426" r:id="rId9"/>
    <p:sldId id="421" r:id="rId10"/>
    <p:sldId id="422" r:id="rId11"/>
    <p:sldId id="424" r:id="rId12"/>
    <p:sldId id="42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75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Aston" initials="JA" lastIdx="36" clrIdx="1">
    <p:extLst>
      <p:ext uri="{19B8F6BF-5375-455C-9EA6-DF929625EA0E}">
        <p15:presenceInfo xmlns:p15="http://schemas.microsoft.com/office/powerpoint/2012/main" userId="S-1-5-21-3930678692-3326728016-3143443076-56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84041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1275"/>
        <p:guide pos="3817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4C649-3CBE-48A1-87EF-25FE6487A177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E1EC5-5A61-46D2-80B2-9D126CBBB0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931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CA441-74D9-4576-9E5C-50427C069901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15E28-5968-4FDA-A720-E7C3DB54A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482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15E28-5968-4FDA-A720-E7C3DB54A8DC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2815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15E28-5968-4FDA-A720-E7C3DB54A8DC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4312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15E28-5968-4FDA-A720-E7C3DB54A8DC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7550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15E28-5968-4FDA-A720-E7C3DB54A8DC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4665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15E28-5968-4FDA-A720-E7C3DB54A8DC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499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15E28-5968-4FDA-A720-E7C3DB54A8DC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3808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15E28-5968-4FDA-A720-E7C3DB54A8DC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7060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15E28-5968-4FDA-A720-E7C3DB54A8DC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162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15E28-5968-4FDA-A720-E7C3DB54A8DC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0445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15E28-5968-4FDA-A720-E7C3DB54A8DC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74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15E28-5968-4FDA-A720-E7C3DB54A8DC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017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acturis.com" TargetMode="External"/><Relationship Id="rId2" Type="http://schemas.openxmlformats.org/officeDocument/2006/relationships/hyperlink" Target="http://www.acturis.com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504522" y="1842363"/>
            <a:ext cx="4955689" cy="2383027"/>
          </a:xfrm>
        </p:spPr>
        <p:txBody>
          <a:bodyPr anchor="b">
            <a:normAutofit/>
          </a:bodyPr>
          <a:lstStyle>
            <a:lvl1pPr algn="r"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04522" y="4317466"/>
            <a:ext cx="4955690" cy="1008000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10295068" y="204395"/>
            <a:ext cx="1785769" cy="917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1990" y="720000"/>
            <a:ext cx="2088221" cy="1116000"/>
          </a:xfrm>
          <a:prstGeom prst="rect">
            <a:avLst/>
          </a:prstGeom>
        </p:spPr>
      </p:pic>
      <p:sp>
        <p:nvSpPr>
          <p:cNvPr id="20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720000" y="5446978"/>
            <a:ext cx="2304000" cy="990286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Client logo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1"/>
          <a:stretch/>
        </p:blipFill>
        <p:spPr>
          <a:xfrm>
            <a:off x="-12032" y="725658"/>
            <a:ext cx="7939150" cy="571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1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_Grey Wash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359999" y="1328187"/>
            <a:ext cx="9794381" cy="72000"/>
            <a:chOff x="359999" y="1301437"/>
            <a:chExt cx="9794381" cy="72000"/>
          </a:xfrm>
        </p:grpSpPr>
        <p:sp>
          <p:nvSpPr>
            <p:cNvPr id="11" name="Oval 10"/>
            <p:cNvSpPr>
              <a:spLocks noChangeAspect="1"/>
            </p:cNvSpPr>
            <p:nvPr userDrawn="1"/>
          </p:nvSpPr>
          <p:spPr>
            <a:xfrm>
              <a:off x="10082380" y="1301437"/>
              <a:ext cx="72000" cy="72000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" name="Straight Connector 11"/>
            <p:cNvCxnSpPr>
              <a:endCxn id="11" idx="2"/>
            </p:cNvCxnSpPr>
            <p:nvPr userDrawn="1"/>
          </p:nvCxnSpPr>
          <p:spPr>
            <a:xfrm>
              <a:off x="359999" y="1337437"/>
              <a:ext cx="9722381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11640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_No underlin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83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357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Grey Wash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7779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>
            <a:spLocks noChangeAspect="1"/>
          </p:cNvSpPr>
          <p:nvPr userDrawn="1"/>
        </p:nvSpPr>
        <p:spPr>
          <a:xfrm>
            <a:off x="-234350" y="242475"/>
            <a:ext cx="8640000" cy="864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539885"/>
            <a:ext cx="10515600" cy="2852737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419610"/>
            <a:ext cx="10515600" cy="151227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3A26C52-852F-4870-AC4B-1707A2972CF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10484761" y="357443"/>
            <a:ext cx="1347239" cy="72255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9750" y="360000"/>
            <a:ext cx="1352250" cy="720000"/>
          </a:xfrm>
          <a:prstGeom prst="rect">
            <a:avLst/>
          </a:prstGeom>
        </p:spPr>
      </p:pic>
      <p:sp>
        <p:nvSpPr>
          <p:cNvPr id="9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735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_Grey Wa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>
            <a:spLocks noChangeAspect="1"/>
          </p:cNvSpPr>
          <p:nvPr userDrawn="1"/>
        </p:nvSpPr>
        <p:spPr>
          <a:xfrm>
            <a:off x="-234350" y="242475"/>
            <a:ext cx="8640000" cy="86400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539885"/>
            <a:ext cx="10515600" cy="2852737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419610"/>
            <a:ext cx="10515600" cy="151227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40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_Yellow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>
            <a:spLocks noChangeAspect="1"/>
          </p:cNvSpPr>
          <p:nvPr userDrawn="1"/>
        </p:nvSpPr>
        <p:spPr>
          <a:xfrm>
            <a:off x="-234350" y="242475"/>
            <a:ext cx="8640000" cy="8640000"/>
          </a:xfrm>
          <a:prstGeom prst="ellipse">
            <a:avLst/>
          </a:prstGeom>
          <a:solidFill>
            <a:srgbClr val="F1B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539885"/>
            <a:ext cx="10515600" cy="2852737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419610"/>
            <a:ext cx="10515600" cy="151227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3A26C52-852F-4870-AC4B-1707A2972CF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675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_Half Slide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3416300"/>
            <a:ext cx="12192000" cy="3441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359999" y="1328187"/>
            <a:ext cx="9794381" cy="72000"/>
            <a:chOff x="359999" y="1301437"/>
            <a:chExt cx="9794381" cy="72000"/>
          </a:xfrm>
        </p:grpSpPr>
        <p:sp>
          <p:nvSpPr>
            <p:cNvPr id="12" name="Oval 11"/>
            <p:cNvSpPr>
              <a:spLocks noChangeAspect="1"/>
            </p:cNvSpPr>
            <p:nvPr userDrawn="1"/>
          </p:nvSpPr>
          <p:spPr>
            <a:xfrm>
              <a:off x="10082380" y="1301437"/>
              <a:ext cx="72000" cy="72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/>
            <p:cNvCxnSpPr>
              <a:endCxn id="12" idx="2"/>
            </p:cNvCxnSpPr>
            <p:nvPr userDrawn="1"/>
          </p:nvCxnSpPr>
          <p:spPr>
            <a:xfrm>
              <a:off x="359999" y="1337437"/>
              <a:ext cx="9722381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046016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Third Content Grey Wa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127600" y="0"/>
            <a:ext cx="4064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999" y="365437"/>
            <a:ext cx="7408800" cy="97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59999" y="1337417"/>
            <a:ext cx="7452000" cy="54757"/>
            <a:chOff x="359999" y="1301437"/>
            <a:chExt cx="9794381" cy="72000"/>
          </a:xfrm>
        </p:grpSpPr>
        <p:sp>
          <p:nvSpPr>
            <p:cNvPr id="12" name="Oval 11"/>
            <p:cNvSpPr>
              <a:spLocks noChangeAspect="1"/>
            </p:cNvSpPr>
            <p:nvPr userDrawn="1"/>
          </p:nvSpPr>
          <p:spPr>
            <a:xfrm>
              <a:off x="10082380" y="1301437"/>
              <a:ext cx="72000" cy="72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/>
            <p:cNvCxnSpPr>
              <a:endCxn id="12" idx="2"/>
            </p:cNvCxnSpPr>
            <p:nvPr userDrawn="1"/>
          </p:nvCxnSpPr>
          <p:spPr>
            <a:xfrm>
              <a:off x="359999" y="1337437"/>
              <a:ext cx="9722381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4761" y="360000"/>
            <a:ext cx="1347239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0314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Third Content Grey Wash_Yellow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127600" y="0"/>
            <a:ext cx="4064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999" y="365437"/>
            <a:ext cx="7408800" cy="972000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4761" y="360000"/>
            <a:ext cx="1347239" cy="720000"/>
          </a:xfrm>
          <a:prstGeom prst="rect">
            <a:avLst/>
          </a:prstGeom>
        </p:spPr>
      </p:pic>
      <p:sp>
        <p:nvSpPr>
          <p:cNvPr id="10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59999" y="1337417"/>
            <a:ext cx="7452000" cy="54757"/>
            <a:chOff x="359999" y="1301437"/>
            <a:chExt cx="9794381" cy="72000"/>
          </a:xfrm>
        </p:grpSpPr>
        <p:sp>
          <p:nvSpPr>
            <p:cNvPr id="12" name="Oval 11"/>
            <p:cNvSpPr>
              <a:spLocks noChangeAspect="1"/>
            </p:cNvSpPr>
            <p:nvPr userDrawn="1"/>
          </p:nvSpPr>
          <p:spPr>
            <a:xfrm>
              <a:off x="10082380" y="1301437"/>
              <a:ext cx="72000" cy="72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/>
            <p:cNvCxnSpPr>
              <a:endCxn id="12" idx="2"/>
            </p:cNvCxnSpPr>
            <p:nvPr userDrawn="1"/>
          </p:nvCxnSpPr>
          <p:spPr>
            <a:xfrm>
              <a:off x="359999" y="1337437"/>
              <a:ext cx="9722381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57111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Dark Opti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04522" y="1842363"/>
            <a:ext cx="4955689" cy="2383027"/>
          </a:xfrm>
        </p:spPr>
        <p:txBody>
          <a:bodyPr anchor="b">
            <a:norm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04522" y="4317466"/>
            <a:ext cx="4955690" cy="1008000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0295068" y="204395"/>
            <a:ext cx="1785769" cy="9179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4223" y="720000"/>
            <a:ext cx="2095988" cy="1116000"/>
          </a:xfrm>
          <a:prstGeom prst="rect">
            <a:avLst/>
          </a:prstGeom>
        </p:spPr>
      </p:pic>
      <p:sp>
        <p:nvSpPr>
          <p:cNvPr id="13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720000" y="5446978"/>
            <a:ext cx="2304000" cy="990286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Client logo (white)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7"/>
          <a:stretch/>
        </p:blipFill>
        <p:spPr>
          <a:xfrm>
            <a:off x="-12032" y="724861"/>
            <a:ext cx="7939150" cy="571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972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Third Content Grey Wash_Yellow Titl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127600" y="0"/>
            <a:ext cx="4064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4761" y="360000"/>
            <a:ext cx="1347239" cy="720000"/>
          </a:xfrm>
          <a:prstGeom prst="rect">
            <a:avLst/>
          </a:prstGeom>
        </p:spPr>
      </p:pic>
      <p:sp>
        <p:nvSpPr>
          <p:cNvPr id="10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59999" y="1337417"/>
            <a:ext cx="7452000" cy="54757"/>
            <a:chOff x="359999" y="1301437"/>
            <a:chExt cx="9794381" cy="72000"/>
          </a:xfrm>
        </p:grpSpPr>
        <p:sp>
          <p:nvSpPr>
            <p:cNvPr id="12" name="Oval 11"/>
            <p:cNvSpPr>
              <a:spLocks noChangeAspect="1"/>
            </p:cNvSpPr>
            <p:nvPr userDrawn="1"/>
          </p:nvSpPr>
          <p:spPr>
            <a:xfrm>
              <a:off x="10082380" y="1301437"/>
              <a:ext cx="72000" cy="72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/>
            <p:cNvCxnSpPr>
              <a:endCxn id="12" idx="2"/>
            </p:cNvCxnSpPr>
            <p:nvPr userDrawn="1"/>
          </p:nvCxnSpPr>
          <p:spPr>
            <a:xfrm>
              <a:off x="359999" y="1337437"/>
              <a:ext cx="9722381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59999" y="365437"/>
            <a:ext cx="7452000" cy="603700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359999" y="969137"/>
            <a:ext cx="7452000" cy="368300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30527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Half Slid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6103088" y="0"/>
            <a:ext cx="608891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999" y="365437"/>
            <a:ext cx="5389200" cy="97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D3A26C52-852F-4870-AC4B-1707A2972CF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59999" y="1343523"/>
            <a:ext cx="5436000" cy="39940"/>
            <a:chOff x="359999" y="1301437"/>
            <a:chExt cx="9794381" cy="72000"/>
          </a:xfrm>
        </p:grpSpPr>
        <p:sp>
          <p:nvSpPr>
            <p:cNvPr id="12" name="Oval 11"/>
            <p:cNvSpPr>
              <a:spLocks noChangeAspect="1"/>
            </p:cNvSpPr>
            <p:nvPr userDrawn="1"/>
          </p:nvSpPr>
          <p:spPr>
            <a:xfrm>
              <a:off x="10082380" y="1301437"/>
              <a:ext cx="72000" cy="72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/>
            <p:cNvCxnSpPr>
              <a:endCxn id="12" idx="2"/>
            </p:cNvCxnSpPr>
            <p:nvPr userDrawn="1"/>
          </p:nvCxnSpPr>
          <p:spPr>
            <a:xfrm>
              <a:off x="359999" y="1337437"/>
              <a:ext cx="9722381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4761" y="360000"/>
            <a:ext cx="1347239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7315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Half Slide Vertical w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6103088" y="0"/>
            <a:ext cx="608891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999" y="365437"/>
            <a:ext cx="5389200" cy="97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D3A26C52-852F-4870-AC4B-1707A2972CF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4761" y="360000"/>
            <a:ext cx="1347239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6203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Half Slide Vertical Dark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6108700" y="0"/>
            <a:ext cx="60833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999" y="365437"/>
            <a:ext cx="5389200" cy="97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A26C52-852F-4870-AC4B-1707A2972CF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59999" y="1343523"/>
            <a:ext cx="5436000" cy="39940"/>
            <a:chOff x="359999" y="1301437"/>
            <a:chExt cx="9794381" cy="72000"/>
          </a:xfrm>
        </p:grpSpPr>
        <p:sp>
          <p:nvSpPr>
            <p:cNvPr id="12" name="Oval 11"/>
            <p:cNvSpPr>
              <a:spLocks noChangeAspect="1"/>
            </p:cNvSpPr>
            <p:nvPr userDrawn="1"/>
          </p:nvSpPr>
          <p:spPr>
            <a:xfrm>
              <a:off x="10082380" y="1301437"/>
              <a:ext cx="72000" cy="72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/>
            <p:cNvCxnSpPr>
              <a:endCxn id="12" idx="2"/>
            </p:cNvCxnSpPr>
            <p:nvPr userDrawn="1"/>
          </p:nvCxnSpPr>
          <p:spPr>
            <a:xfrm>
              <a:off x="359999" y="1337437"/>
              <a:ext cx="9722381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9750" y="360000"/>
            <a:ext cx="135225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2127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third Dark Blue Side Title_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7550" y="0"/>
            <a:ext cx="406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A26C52-852F-4870-AC4B-1707A2972CF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999" y="2692002"/>
            <a:ext cx="3332902" cy="14739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1720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third Dark Blue Side Title_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124000" y="0"/>
            <a:ext cx="406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A26C52-852F-4870-AC4B-1707A2972CF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9098" y="2692002"/>
            <a:ext cx="3332902" cy="1473996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9750" y="360000"/>
            <a:ext cx="135225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2058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Half Slide Vertica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6108700" y="0"/>
            <a:ext cx="60833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999" y="365437"/>
            <a:ext cx="5389200" cy="97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A26C52-852F-4870-AC4B-1707A2972CF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59999" y="1343523"/>
            <a:ext cx="5436000" cy="39940"/>
            <a:chOff x="359999" y="1301437"/>
            <a:chExt cx="9794381" cy="72000"/>
          </a:xfrm>
        </p:grpSpPr>
        <p:sp>
          <p:nvSpPr>
            <p:cNvPr id="12" name="Oval 11"/>
            <p:cNvSpPr>
              <a:spLocks noChangeAspect="1"/>
            </p:cNvSpPr>
            <p:nvPr userDrawn="1"/>
          </p:nvSpPr>
          <p:spPr>
            <a:xfrm>
              <a:off x="10082380" y="1301437"/>
              <a:ext cx="72000" cy="72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/>
            <p:cNvCxnSpPr>
              <a:endCxn id="12" idx="2"/>
            </p:cNvCxnSpPr>
            <p:nvPr userDrawn="1"/>
          </p:nvCxnSpPr>
          <p:spPr>
            <a:xfrm>
              <a:off x="359999" y="1337437"/>
              <a:ext cx="9722381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9750" y="360000"/>
            <a:ext cx="135225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5192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third Blue Side Title_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7550" y="0"/>
            <a:ext cx="4068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A26C52-852F-4870-AC4B-1707A2972CF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999" y="2692002"/>
            <a:ext cx="3332902" cy="14739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1596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third Blue Side Title_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124000" y="0"/>
            <a:ext cx="4068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A26C52-852F-4870-AC4B-1707A2972CF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9098" y="2692002"/>
            <a:ext cx="3332902" cy="1473996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9750" y="360000"/>
            <a:ext cx="135225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6345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416300"/>
            <a:ext cx="12192000" cy="3441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359998" y="3858443"/>
            <a:ext cx="11472002" cy="15209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GB" sz="1200" b="1" dirty="0">
                <a:solidFill>
                  <a:schemeClr val="accent1"/>
                </a:solidFill>
              </a:rPr>
              <a:t>ACTURIS LTD</a:t>
            </a:r>
          </a:p>
          <a:p>
            <a:pPr algn="r"/>
            <a:r>
              <a:rPr lang="en-GB" sz="1200" dirty="0">
                <a:solidFill>
                  <a:schemeClr val="tx1"/>
                </a:solidFill>
              </a:rPr>
              <a:t>100 Hatton</a:t>
            </a:r>
            <a:r>
              <a:rPr lang="en-GB" sz="1200" baseline="0" dirty="0">
                <a:solidFill>
                  <a:schemeClr val="tx1"/>
                </a:solidFill>
              </a:rPr>
              <a:t> Garden, London, EC1N 8NX</a:t>
            </a:r>
          </a:p>
          <a:p>
            <a:pPr algn="r"/>
            <a:r>
              <a:rPr lang="en-GB" sz="1200" baseline="0" dirty="0">
                <a:solidFill>
                  <a:schemeClr val="accent1"/>
                </a:solidFill>
                <a:hlinkClick r:id="rId2"/>
              </a:rPr>
              <a:t>www.acturis.com</a:t>
            </a:r>
            <a:r>
              <a:rPr lang="en-GB" sz="1200" baseline="0" dirty="0">
                <a:solidFill>
                  <a:schemeClr val="accent1"/>
                </a:solidFill>
              </a:rPr>
              <a:t> </a:t>
            </a:r>
            <a:r>
              <a:rPr lang="en-GB" sz="1200" baseline="0" dirty="0">
                <a:solidFill>
                  <a:schemeClr val="tx1"/>
                </a:solidFill>
              </a:rPr>
              <a:t>|</a:t>
            </a:r>
            <a:r>
              <a:rPr lang="en-GB" sz="1200" baseline="0" dirty="0">
                <a:solidFill>
                  <a:schemeClr val="accent1"/>
                </a:solidFill>
              </a:rPr>
              <a:t> </a:t>
            </a:r>
            <a:r>
              <a:rPr lang="en-GB" sz="1200" baseline="0" dirty="0">
                <a:solidFill>
                  <a:schemeClr val="accent1"/>
                </a:solidFill>
                <a:hlinkClick r:id="rId3"/>
              </a:rPr>
              <a:t>info@acturis.com</a:t>
            </a:r>
            <a:r>
              <a:rPr lang="en-GB" sz="1200" baseline="0" dirty="0">
                <a:solidFill>
                  <a:schemeClr val="accent1"/>
                </a:solidFill>
              </a:rPr>
              <a:t> </a:t>
            </a:r>
            <a:r>
              <a:rPr lang="en-GB" sz="1200" baseline="0" dirty="0">
                <a:solidFill>
                  <a:schemeClr val="tx1"/>
                </a:solidFill>
              </a:rPr>
              <a:t>| +44 (0) 20 7079 4097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7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359998" y="360000"/>
            <a:ext cx="9756000" cy="26876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l"/>
            <a:r>
              <a:rPr lang="en-GB" sz="5400" b="1" dirty="0">
                <a:solidFill>
                  <a:schemeClr val="tx2"/>
                </a:solidFill>
              </a:rPr>
              <a:t>THANK</a:t>
            </a:r>
            <a:r>
              <a:rPr lang="en-GB" sz="5400" b="1" baseline="0" dirty="0">
                <a:solidFill>
                  <a:schemeClr val="tx2"/>
                </a:solidFill>
              </a:rPr>
              <a:t> YOU</a:t>
            </a:r>
          </a:p>
          <a:p>
            <a:pPr algn="l"/>
            <a:r>
              <a:rPr lang="en-GB" sz="3200" baseline="0" dirty="0">
                <a:solidFill>
                  <a:schemeClr val="accent6"/>
                </a:solidFill>
              </a:rPr>
              <a:t>What next?</a:t>
            </a:r>
            <a:endParaRPr lang="en-GB" sz="3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885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359999" y="1328187"/>
            <a:ext cx="9794381" cy="72000"/>
            <a:chOff x="359999" y="1301437"/>
            <a:chExt cx="9794381" cy="72000"/>
          </a:xfrm>
        </p:grpSpPr>
        <p:sp>
          <p:nvSpPr>
            <p:cNvPr id="8" name="Oval 7"/>
            <p:cNvSpPr>
              <a:spLocks noChangeAspect="1"/>
            </p:cNvSpPr>
            <p:nvPr userDrawn="1"/>
          </p:nvSpPr>
          <p:spPr>
            <a:xfrm>
              <a:off x="10082380" y="1301437"/>
              <a:ext cx="72000" cy="72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/>
            <p:cNvCxnSpPr>
              <a:endCxn id="8" idx="2"/>
            </p:cNvCxnSpPr>
            <p:nvPr userDrawn="1"/>
          </p:nvCxnSpPr>
          <p:spPr>
            <a:xfrm>
              <a:off x="359999" y="1337437"/>
              <a:ext cx="9722381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5644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Third Content Grey Wash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127600" y="0"/>
            <a:ext cx="4064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Private &amp; Confidential / © Acturis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4761" y="360000"/>
            <a:ext cx="1347239" cy="720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59999" y="365437"/>
            <a:ext cx="7426800" cy="6037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359999" y="969137"/>
            <a:ext cx="7426800" cy="368300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6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216000" y="1731091"/>
            <a:ext cx="5616000" cy="4032000"/>
          </a:xfrm>
        </p:spPr>
        <p:txBody>
          <a:bodyPr/>
          <a:lstStyle/>
          <a:p>
            <a:endParaRPr lang="en-GB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360000" y="1550787"/>
            <a:ext cx="5378247" cy="43920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352855" y="1336112"/>
            <a:ext cx="7469250" cy="72000"/>
            <a:chOff x="352855" y="1336112"/>
            <a:chExt cx="7469250" cy="72000"/>
          </a:xfrm>
        </p:grpSpPr>
        <p:sp>
          <p:nvSpPr>
            <p:cNvPr id="20" name="Oval 19"/>
            <p:cNvSpPr>
              <a:spLocks noChangeAspect="1"/>
            </p:cNvSpPr>
            <p:nvPr userDrawn="1"/>
          </p:nvSpPr>
          <p:spPr>
            <a:xfrm>
              <a:off x="7750073" y="1336112"/>
              <a:ext cx="72032" cy="72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1" name="Straight Connector 20"/>
            <p:cNvCxnSpPr/>
            <p:nvPr userDrawn="1"/>
          </p:nvCxnSpPr>
          <p:spPr>
            <a:xfrm>
              <a:off x="352855" y="1372112"/>
              <a:ext cx="73972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63202577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999" y="365437"/>
            <a:ext cx="9756000" cy="6037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359999" y="1328187"/>
            <a:ext cx="9794381" cy="72000"/>
            <a:chOff x="359999" y="1301437"/>
            <a:chExt cx="9794381" cy="72000"/>
          </a:xfrm>
        </p:grpSpPr>
        <p:sp>
          <p:nvSpPr>
            <p:cNvPr id="8" name="Oval 7"/>
            <p:cNvSpPr>
              <a:spLocks noChangeAspect="1"/>
            </p:cNvSpPr>
            <p:nvPr userDrawn="1"/>
          </p:nvSpPr>
          <p:spPr>
            <a:xfrm>
              <a:off x="10082380" y="1301437"/>
              <a:ext cx="72000" cy="72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/>
            <p:cNvCxnSpPr>
              <a:endCxn id="8" idx="2"/>
            </p:cNvCxnSpPr>
            <p:nvPr userDrawn="1"/>
          </p:nvCxnSpPr>
          <p:spPr>
            <a:xfrm>
              <a:off x="359999" y="1337437"/>
              <a:ext cx="9722381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359999" y="969137"/>
            <a:ext cx="9756000" cy="368300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926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_Grey Wash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359999" y="1328187"/>
            <a:ext cx="9794381" cy="72000"/>
            <a:chOff x="359999" y="1301437"/>
            <a:chExt cx="9794381" cy="72000"/>
          </a:xfrm>
        </p:grpSpPr>
        <p:sp>
          <p:nvSpPr>
            <p:cNvPr id="8" name="Oval 7"/>
            <p:cNvSpPr>
              <a:spLocks noChangeAspect="1"/>
            </p:cNvSpPr>
            <p:nvPr userDrawn="1"/>
          </p:nvSpPr>
          <p:spPr>
            <a:xfrm>
              <a:off x="10082380" y="1301437"/>
              <a:ext cx="72000" cy="72000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/>
            <p:cNvCxnSpPr>
              <a:endCxn id="8" idx="2"/>
            </p:cNvCxnSpPr>
            <p:nvPr userDrawn="1"/>
          </p:nvCxnSpPr>
          <p:spPr>
            <a:xfrm>
              <a:off x="359999" y="1337437"/>
              <a:ext cx="9722381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893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_Grey Wash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359999" y="1328187"/>
            <a:ext cx="9794381" cy="72000"/>
            <a:chOff x="359999" y="1301437"/>
            <a:chExt cx="9794381" cy="72000"/>
          </a:xfrm>
        </p:grpSpPr>
        <p:sp>
          <p:nvSpPr>
            <p:cNvPr id="8" name="Oval 7"/>
            <p:cNvSpPr>
              <a:spLocks noChangeAspect="1"/>
            </p:cNvSpPr>
            <p:nvPr userDrawn="1"/>
          </p:nvSpPr>
          <p:spPr>
            <a:xfrm>
              <a:off x="10082380" y="1301437"/>
              <a:ext cx="72000" cy="72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/>
            <p:cNvCxnSpPr>
              <a:endCxn id="8" idx="2"/>
            </p:cNvCxnSpPr>
            <p:nvPr userDrawn="1"/>
          </p:nvCxnSpPr>
          <p:spPr>
            <a:xfrm>
              <a:off x="359999" y="1337437"/>
              <a:ext cx="9722381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59999" y="365437"/>
            <a:ext cx="9756000" cy="6037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359999" y="969137"/>
            <a:ext cx="9756000" cy="368300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7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 userDrawn="1"/>
        </p:nvSpPr>
        <p:spPr>
          <a:xfrm>
            <a:off x="359997" y="1537411"/>
            <a:ext cx="2700000" cy="4392000"/>
          </a:xfrm>
          <a:prstGeom prst="roundRect">
            <a:avLst>
              <a:gd name="adj" fmla="val 405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Private &amp; Confidential / © Acturis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359999" y="1328187"/>
            <a:ext cx="9794381" cy="72000"/>
            <a:chOff x="359999" y="1301437"/>
            <a:chExt cx="9794381" cy="72000"/>
          </a:xfrm>
        </p:grpSpPr>
        <p:sp>
          <p:nvSpPr>
            <p:cNvPr id="8" name="Oval 7"/>
            <p:cNvSpPr>
              <a:spLocks noChangeAspect="1"/>
            </p:cNvSpPr>
            <p:nvPr userDrawn="1"/>
          </p:nvSpPr>
          <p:spPr>
            <a:xfrm>
              <a:off x="10082380" y="1301437"/>
              <a:ext cx="72000" cy="72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/>
            <p:cNvCxnSpPr>
              <a:endCxn id="8" idx="2"/>
            </p:cNvCxnSpPr>
            <p:nvPr userDrawn="1"/>
          </p:nvCxnSpPr>
          <p:spPr>
            <a:xfrm>
              <a:off x="359999" y="1337437"/>
              <a:ext cx="9722381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Picture Placeholder 41"/>
          <p:cNvSpPr>
            <a:spLocks noGrp="1" noChangeAspect="1"/>
          </p:cNvSpPr>
          <p:nvPr>
            <p:ph type="pic" sz="quarter" idx="21"/>
          </p:nvPr>
        </p:nvSpPr>
        <p:spPr>
          <a:xfrm>
            <a:off x="624902" y="1938361"/>
            <a:ext cx="597600" cy="5976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Rounded Rectangle 10"/>
          <p:cNvSpPr/>
          <p:nvPr userDrawn="1"/>
        </p:nvSpPr>
        <p:spPr>
          <a:xfrm>
            <a:off x="6207997" y="1537410"/>
            <a:ext cx="2700000" cy="4392000"/>
          </a:xfrm>
          <a:prstGeom prst="roundRect">
            <a:avLst>
              <a:gd name="adj" fmla="val 405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 userDrawn="1"/>
        </p:nvSpPr>
        <p:spPr>
          <a:xfrm>
            <a:off x="3283997" y="1537410"/>
            <a:ext cx="2700000" cy="4392000"/>
          </a:xfrm>
          <a:prstGeom prst="roundRect">
            <a:avLst>
              <a:gd name="adj" fmla="val 405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ed Rectangle 13"/>
          <p:cNvSpPr/>
          <p:nvPr userDrawn="1"/>
        </p:nvSpPr>
        <p:spPr>
          <a:xfrm>
            <a:off x="9131999" y="1537411"/>
            <a:ext cx="2700000" cy="4392000"/>
          </a:xfrm>
          <a:prstGeom prst="roundRect">
            <a:avLst>
              <a:gd name="adj" fmla="val 405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>
            <a:spLocks noChangeAspect="1"/>
          </p:cNvSpPr>
          <p:nvPr userDrawn="1"/>
        </p:nvSpPr>
        <p:spPr>
          <a:xfrm flipH="1">
            <a:off x="359998" y="4689385"/>
            <a:ext cx="1227548" cy="1240025"/>
          </a:xfrm>
          <a:custGeom>
            <a:avLst/>
            <a:gdLst>
              <a:gd name="connsiteX0" fmla="*/ 900000 w 1227548"/>
              <a:gd name="connsiteY0" fmla="*/ 0 h 1240025"/>
              <a:gd name="connsiteX1" fmla="*/ 1081381 w 1227548"/>
              <a:gd name="connsiteY1" fmla="*/ 18285 h 1240025"/>
              <a:gd name="connsiteX2" fmla="*/ 1227548 w 1227548"/>
              <a:gd name="connsiteY2" fmla="*/ 63658 h 1240025"/>
              <a:gd name="connsiteX3" fmla="*/ 1227548 w 1227548"/>
              <a:gd name="connsiteY3" fmla="*/ 1130486 h 1240025"/>
              <a:gd name="connsiteX4" fmla="*/ 1118009 w 1227548"/>
              <a:gd name="connsiteY4" fmla="*/ 1240025 h 1240025"/>
              <a:gd name="connsiteX5" fmla="*/ 66958 w 1227548"/>
              <a:gd name="connsiteY5" fmla="*/ 1240025 h 1240025"/>
              <a:gd name="connsiteX6" fmla="*/ 40462 w 1227548"/>
              <a:gd name="connsiteY6" fmla="*/ 1167633 h 1240025"/>
              <a:gd name="connsiteX7" fmla="*/ 0 w 1227548"/>
              <a:gd name="connsiteY7" fmla="*/ 900000 h 1240025"/>
              <a:gd name="connsiteX8" fmla="*/ 900000 w 1227548"/>
              <a:gd name="connsiteY8" fmla="*/ 0 h 124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7548" h="1240025">
                <a:moveTo>
                  <a:pt x="900000" y="0"/>
                </a:moveTo>
                <a:cubicBezTo>
                  <a:pt x="962132" y="0"/>
                  <a:pt x="1022794" y="6296"/>
                  <a:pt x="1081381" y="18285"/>
                </a:cubicBezTo>
                <a:lnTo>
                  <a:pt x="1227548" y="63658"/>
                </a:lnTo>
                <a:lnTo>
                  <a:pt x="1227548" y="1130486"/>
                </a:lnTo>
                <a:cubicBezTo>
                  <a:pt x="1227548" y="1190983"/>
                  <a:pt x="1178506" y="1240025"/>
                  <a:pt x="1118009" y="1240025"/>
                </a:cubicBezTo>
                <a:lnTo>
                  <a:pt x="66958" y="1240025"/>
                </a:lnTo>
                <a:lnTo>
                  <a:pt x="40462" y="1167633"/>
                </a:lnTo>
                <a:cubicBezTo>
                  <a:pt x="14166" y="1083088"/>
                  <a:pt x="0" y="993198"/>
                  <a:pt x="0" y="900000"/>
                </a:cubicBezTo>
                <a:cubicBezTo>
                  <a:pt x="0" y="402944"/>
                  <a:pt x="402944" y="0"/>
                  <a:pt x="90000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3" hasCustomPrompt="1"/>
          </p:nvPr>
        </p:nvSpPr>
        <p:spPr>
          <a:xfrm>
            <a:off x="627450" y="2738988"/>
            <a:ext cx="2165094" cy="309425"/>
          </a:xfrm>
        </p:spPr>
        <p:txBody>
          <a:bodyPr lIns="0" tIns="36000" rIns="0" bIns="36000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19" name="Freeform 18"/>
          <p:cNvSpPr>
            <a:spLocks noChangeAspect="1"/>
          </p:cNvSpPr>
          <p:nvPr userDrawn="1"/>
        </p:nvSpPr>
        <p:spPr>
          <a:xfrm>
            <a:off x="10604451" y="4689385"/>
            <a:ext cx="1227548" cy="1240025"/>
          </a:xfrm>
          <a:custGeom>
            <a:avLst/>
            <a:gdLst>
              <a:gd name="connsiteX0" fmla="*/ 900000 w 1227548"/>
              <a:gd name="connsiteY0" fmla="*/ 0 h 1240025"/>
              <a:gd name="connsiteX1" fmla="*/ 1081381 w 1227548"/>
              <a:gd name="connsiteY1" fmla="*/ 18285 h 1240025"/>
              <a:gd name="connsiteX2" fmla="*/ 1227548 w 1227548"/>
              <a:gd name="connsiteY2" fmla="*/ 63658 h 1240025"/>
              <a:gd name="connsiteX3" fmla="*/ 1227548 w 1227548"/>
              <a:gd name="connsiteY3" fmla="*/ 1130486 h 1240025"/>
              <a:gd name="connsiteX4" fmla="*/ 1118009 w 1227548"/>
              <a:gd name="connsiteY4" fmla="*/ 1240025 h 1240025"/>
              <a:gd name="connsiteX5" fmla="*/ 66958 w 1227548"/>
              <a:gd name="connsiteY5" fmla="*/ 1240025 h 1240025"/>
              <a:gd name="connsiteX6" fmla="*/ 40462 w 1227548"/>
              <a:gd name="connsiteY6" fmla="*/ 1167633 h 1240025"/>
              <a:gd name="connsiteX7" fmla="*/ 0 w 1227548"/>
              <a:gd name="connsiteY7" fmla="*/ 900000 h 1240025"/>
              <a:gd name="connsiteX8" fmla="*/ 900000 w 1227548"/>
              <a:gd name="connsiteY8" fmla="*/ 0 h 124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7548" h="1240025">
                <a:moveTo>
                  <a:pt x="900000" y="0"/>
                </a:moveTo>
                <a:cubicBezTo>
                  <a:pt x="962132" y="0"/>
                  <a:pt x="1022794" y="6296"/>
                  <a:pt x="1081381" y="18285"/>
                </a:cubicBezTo>
                <a:lnTo>
                  <a:pt x="1227548" y="63658"/>
                </a:lnTo>
                <a:lnTo>
                  <a:pt x="1227548" y="1130486"/>
                </a:lnTo>
                <a:cubicBezTo>
                  <a:pt x="1227548" y="1190983"/>
                  <a:pt x="1178506" y="1240025"/>
                  <a:pt x="1118009" y="1240025"/>
                </a:cubicBezTo>
                <a:lnTo>
                  <a:pt x="66958" y="1240025"/>
                </a:lnTo>
                <a:lnTo>
                  <a:pt x="40462" y="1167633"/>
                </a:lnTo>
                <a:cubicBezTo>
                  <a:pt x="14166" y="1083088"/>
                  <a:pt x="0" y="993198"/>
                  <a:pt x="0" y="900000"/>
                </a:cubicBezTo>
                <a:cubicBezTo>
                  <a:pt x="0" y="402944"/>
                  <a:pt x="402944" y="0"/>
                  <a:pt x="90000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>
            <a:spLocks noChangeAspect="1"/>
          </p:cNvSpPr>
          <p:nvPr userDrawn="1"/>
        </p:nvSpPr>
        <p:spPr>
          <a:xfrm>
            <a:off x="3751997" y="4689385"/>
            <a:ext cx="1764000" cy="1240026"/>
          </a:xfrm>
          <a:custGeom>
            <a:avLst/>
            <a:gdLst>
              <a:gd name="connsiteX0" fmla="*/ 882000 w 1764000"/>
              <a:gd name="connsiteY0" fmla="*/ 0 h 1240026"/>
              <a:gd name="connsiteX1" fmla="*/ 1764000 w 1764000"/>
              <a:gd name="connsiteY1" fmla="*/ 882000 h 1240026"/>
              <a:gd name="connsiteX2" fmla="*/ 1694688 w 1764000"/>
              <a:gd name="connsiteY2" fmla="*/ 1225314 h 1240026"/>
              <a:gd name="connsiteX3" fmla="*/ 1686703 w 1764000"/>
              <a:gd name="connsiteY3" fmla="*/ 1240026 h 1240026"/>
              <a:gd name="connsiteX4" fmla="*/ 77297 w 1764000"/>
              <a:gd name="connsiteY4" fmla="*/ 1240026 h 1240026"/>
              <a:gd name="connsiteX5" fmla="*/ 69312 w 1764000"/>
              <a:gd name="connsiteY5" fmla="*/ 1225314 h 1240026"/>
              <a:gd name="connsiteX6" fmla="*/ 0 w 1764000"/>
              <a:gd name="connsiteY6" fmla="*/ 882000 h 1240026"/>
              <a:gd name="connsiteX7" fmla="*/ 882000 w 1764000"/>
              <a:gd name="connsiteY7" fmla="*/ 0 h 124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64000" h="1240026">
                <a:moveTo>
                  <a:pt x="882000" y="0"/>
                </a:moveTo>
                <a:cubicBezTo>
                  <a:pt x="1369115" y="0"/>
                  <a:pt x="1764000" y="394885"/>
                  <a:pt x="1764000" y="882000"/>
                </a:cubicBezTo>
                <a:cubicBezTo>
                  <a:pt x="1764000" y="1003779"/>
                  <a:pt x="1739320" y="1119793"/>
                  <a:pt x="1694688" y="1225314"/>
                </a:cubicBezTo>
                <a:lnTo>
                  <a:pt x="1686703" y="1240026"/>
                </a:lnTo>
                <a:lnTo>
                  <a:pt x="77297" y="1240026"/>
                </a:lnTo>
                <a:lnTo>
                  <a:pt x="69312" y="1225314"/>
                </a:lnTo>
                <a:cubicBezTo>
                  <a:pt x="24680" y="1119793"/>
                  <a:pt x="0" y="1003779"/>
                  <a:pt x="0" y="882000"/>
                </a:cubicBezTo>
                <a:cubicBezTo>
                  <a:pt x="0" y="394885"/>
                  <a:pt x="394885" y="0"/>
                  <a:pt x="88200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>
            <a:spLocks noChangeAspect="1"/>
          </p:cNvSpPr>
          <p:nvPr userDrawn="1"/>
        </p:nvSpPr>
        <p:spPr>
          <a:xfrm>
            <a:off x="6675997" y="4689385"/>
            <a:ext cx="1764000" cy="1240026"/>
          </a:xfrm>
          <a:custGeom>
            <a:avLst/>
            <a:gdLst>
              <a:gd name="connsiteX0" fmla="*/ 882000 w 1764000"/>
              <a:gd name="connsiteY0" fmla="*/ 0 h 1240026"/>
              <a:gd name="connsiteX1" fmla="*/ 1764000 w 1764000"/>
              <a:gd name="connsiteY1" fmla="*/ 882000 h 1240026"/>
              <a:gd name="connsiteX2" fmla="*/ 1694688 w 1764000"/>
              <a:gd name="connsiteY2" fmla="*/ 1225314 h 1240026"/>
              <a:gd name="connsiteX3" fmla="*/ 1686703 w 1764000"/>
              <a:gd name="connsiteY3" fmla="*/ 1240026 h 1240026"/>
              <a:gd name="connsiteX4" fmla="*/ 77297 w 1764000"/>
              <a:gd name="connsiteY4" fmla="*/ 1240026 h 1240026"/>
              <a:gd name="connsiteX5" fmla="*/ 69312 w 1764000"/>
              <a:gd name="connsiteY5" fmla="*/ 1225314 h 1240026"/>
              <a:gd name="connsiteX6" fmla="*/ 0 w 1764000"/>
              <a:gd name="connsiteY6" fmla="*/ 882000 h 1240026"/>
              <a:gd name="connsiteX7" fmla="*/ 882000 w 1764000"/>
              <a:gd name="connsiteY7" fmla="*/ 0 h 124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64000" h="1240026">
                <a:moveTo>
                  <a:pt x="882000" y="0"/>
                </a:moveTo>
                <a:cubicBezTo>
                  <a:pt x="1369115" y="0"/>
                  <a:pt x="1764000" y="394885"/>
                  <a:pt x="1764000" y="882000"/>
                </a:cubicBezTo>
                <a:cubicBezTo>
                  <a:pt x="1764000" y="1003779"/>
                  <a:pt x="1739320" y="1119793"/>
                  <a:pt x="1694688" y="1225314"/>
                </a:cubicBezTo>
                <a:lnTo>
                  <a:pt x="1686703" y="1240026"/>
                </a:lnTo>
                <a:lnTo>
                  <a:pt x="77297" y="1240026"/>
                </a:lnTo>
                <a:lnTo>
                  <a:pt x="69312" y="1225314"/>
                </a:lnTo>
                <a:cubicBezTo>
                  <a:pt x="24680" y="1119793"/>
                  <a:pt x="0" y="1003779"/>
                  <a:pt x="0" y="882000"/>
                </a:cubicBezTo>
                <a:cubicBezTo>
                  <a:pt x="0" y="394885"/>
                  <a:pt x="394885" y="0"/>
                  <a:pt x="88200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632544" y="3050074"/>
            <a:ext cx="2160000" cy="1438339"/>
          </a:xfrm>
        </p:spPr>
        <p:txBody>
          <a:bodyPr lIns="0" tIns="36000" rIns="0" bIns="36000">
            <a:noAutofit/>
          </a:bodyPr>
          <a:lstStyle>
            <a:lvl1pPr marL="0" indent="0">
              <a:buNone/>
              <a:defRPr sz="1400" b="0" baseline="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 here</a:t>
            </a:r>
            <a:endParaRPr lang="en-GB" dirty="0"/>
          </a:p>
        </p:txBody>
      </p:sp>
      <p:sp>
        <p:nvSpPr>
          <p:cNvPr id="35" name="Text Placeholder 32"/>
          <p:cNvSpPr>
            <a:spLocks noGrp="1"/>
          </p:cNvSpPr>
          <p:nvPr>
            <p:ph type="body" sz="quarter" idx="15" hasCustomPrompt="1"/>
          </p:nvPr>
        </p:nvSpPr>
        <p:spPr>
          <a:xfrm>
            <a:off x="6479697" y="2736088"/>
            <a:ext cx="2165094" cy="309425"/>
          </a:xfrm>
        </p:spPr>
        <p:txBody>
          <a:bodyPr lIns="0" tIns="36000" rIns="0" bIns="36000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36" name="Text Placeholder 32"/>
          <p:cNvSpPr>
            <a:spLocks noGrp="1"/>
          </p:cNvSpPr>
          <p:nvPr>
            <p:ph type="body" sz="quarter" idx="16" hasCustomPrompt="1"/>
          </p:nvPr>
        </p:nvSpPr>
        <p:spPr>
          <a:xfrm>
            <a:off x="6482244" y="3047174"/>
            <a:ext cx="2160000" cy="1438339"/>
          </a:xfrm>
        </p:spPr>
        <p:txBody>
          <a:bodyPr lIns="0" tIns="36000" rIns="0" bIns="36000">
            <a:noAutofit/>
          </a:bodyPr>
          <a:lstStyle>
            <a:lvl1pPr marL="0" indent="0">
              <a:buNone/>
              <a:defRPr sz="1400" b="0" baseline="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 here</a:t>
            </a:r>
            <a:endParaRPr lang="en-GB" dirty="0"/>
          </a:p>
        </p:txBody>
      </p:sp>
      <p:sp>
        <p:nvSpPr>
          <p:cNvPr id="37" name="Text Placeholder 32"/>
          <p:cNvSpPr>
            <a:spLocks noGrp="1"/>
          </p:cNvSpPr>
          <p:nvPr>
            <p:ph type="body" sz="quarter" idx="17" hasCustomPrompt="1"/>
          </p:nvPr>
        </p:nvSpPr>
        <p:spPr>
          <a:xfrm>
            <a:off x="3551450" y="2734427"/>
            <a:ext cx="2165094" cy="309425"/>
          </a:xfrm>
        </p:spPr>
        <p:txBody>
          <a:bodyPr lIns="0" tIns="36000" rIns="0" bIns="36000"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38" name="Text Placeholder 32"/>
          <p:cNvSpPr>
            <a:spLocks noGrp="1"/>
          </p:cNvSpPr>
          <p:nvPr>
            <p:ph type="body" sz="quarter" idx="18" hasCustomPrompt="1"/>
          </p:nvPr>
        </p:nvSpPr>
        <p:spPr>
          <a:xfrm>
            <a:off x="3553997" y="3045513"/>
            <a:ext cx="2160000" cy="1438339"/>
          </a:xfrm>
        </p:spPr>
        <p:txBody>
          <a:bodyPr lIns="0" tIns="36000" rIns="0" bIns="36000">
            <a:noAutofit/>
          </a:bodyPr>
          <a:lstStyle>
            <a:lvl1pPr marL="0" indent="0">
              <a:buNone/>
              <a:defRPr sz="14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 here</a:t>
            </a:r>
            <a:endParaRPr lang="en-GB" dirty="0"/>
          </a:p>
        </p:txBody>
      </p:sp>
      <p:sp>
        <p:nvSpPr>
          <p:cNvPr id="39" name="Text Placeholder 32"/>
          <p:cNvSpPr>
            <a:spLocks noGrp="1"/>
          </p:cNvSpPr>
          <p:nvPr>
            <p:ph type="body" sz="quarter" idx="19" hasCustomPrompt="1"/>
          </p:nvPr>
        </p:nvSpPr>
        <p:spPr>
          <a:xfrm>
            <a:off x="9401999" y="2734427"/>
            <a:ext cx="2165094" cy="309425"/>
          </a:xfrm>
        </p:spPr>
        <p:txBody>
          <a:bodyPr lIns="0" tIns="36000" rIns="0" bIns="36000"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40" name="Text Placeholder 32"/>
          <p:cNvSpPr>
            <a:spLocks noGrp="1"/>
          </p:cNvSpPr>
          <p:nvPr>
            <p:ph type="body" sz="quarter" idx="20" hasCustomPrompt="1"/>
          </p:nvPr>
        </p:nvSpPr>
        <p:spPr>
          <a:xfrm>
            <a:off x="9404546" y="3045513"/>
            <a:ext cx="2160000" cy="1438339"/>
          </a:xfrm>
        </p:spPr>
        <p:txBody>
          <a:bodyPr lIns="0" tIns="36000" rIns="0" bIns="36000">
            <a:noAutofit/>
          </a:bodyPr>
          <a:lstStyle>
            <a:lvl1pPr marL="0" indent="0">
              <a:buNone/>
              <a:defRPr sz="14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 here</a:t>
            </a:r>
            <a:endParaRPr lang="en-GB" dirty="0"/>
          </a:p>
        </p:txBody>
      </p:sp>
      <p:sp>
        <p:nvSpPr>
          <p:cNvPr id="43" name="Picture Placeholder 41"/>
          <p:cNvSpPr>
            <a:spLocks noGrp="1" noChangeAspect="1"/>
          </p:cNvSpPr>
          <p:nvPr>
            <p:ph type="pic" sz="quarter" idx="22"/>
          </p:nvPr>
        </p:nvSpPr>
        <p:spPr>
          <a:xfrm>
            <a:off x="6482968" y="1938361"/>
            <a:ext cx="597600" cy="5976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4" name="Picture Placeholder 41"/>
          <p:cNvSpPr>
            <a:spLocks noGrp="1" noChangeAspect="1"/>
          </p:cNvSpPr>
          <p:nvPr>
            <p:ph type="pic" sz="quarter" idx="23"/>
          </p:nvPr>
        </p:nvSpPr>
        <p:spPr>
          <a:xfrm>
            <a:off x="3551450" y="1938361"/>
            <a:ext cx="597600" cy="5976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5" name="Picture Placeholder 41"/>
          <p:cNvSpPr>
            <a:spLocks noGrp="1" noChangeAspect="1"/>
          </p:cNvSpPr>
          <p:nvPr>
            <p:ph type="pic" sz="quarter" idx="24"/>
          </p:nvPr>
        </p:nvSpPr>
        <p:spPr>
          <a:xfrm>
            <a:off x="9401999" y="1938361"/>
            <a:ext cx="597600" cy="5976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12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 userDrawn="1"/>
        </p:nvSpPr>
        <p:spPr>
          <a:xfrm>
            <a:off x="359997" y="1537411"/>
            <a:ext cx="2700000" cy="4392000"/>
          </a:xfrm>
          <a:prstGeom prst="roundRect">
            <a:avLst>
              <a:gd name="adj" fmla="val 405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Private &amp; Confidential / © Acturis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359999" y="1328187"/>
            <a:ext cx="9794381" cy="72000"/>
            <a:chOff x="359999" y="1301437"/>
            <a:chExt cx="9794381" cy="72000"/>
          </a:xfrm>
        </p:grpSpPr>
        <p:sp>
          <p:nvSpPr>
            <p:cNvPr id="8" name="Oval 7"/>
            <p:cNvSpPr>
              <a:spLocks noChangeAspect="1"/>
            </p:cNvSpPr>
            <p:nvPr userDrawn="1"/>
          </p:nvSpPr>
          <p:spPr>
            <a:xfrm>
              <a:off x="10082380" y="1301437"/>
              <a:ext cx="72000" cy="72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/>
            <p:cNvCxnSpPr>
              <a:endCxn id="8" idx="2"/>
            </p:cNvCxnSpPr>
            <p:nvPr userDrawn="1"/>
          </p:nvCxnSpPr>
          <p:spPr>
            <a:xfrm>
              <a:off x="359999" y="1337437"/>
              <a:ext cx="9722381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Picture Placeholder 41"/>
          <p:cNvSpPr>
            <a:spLocks noGrp="1" noChangeAspect="1"/>
          </p:cNvSpPr>
          <p:nvPr>
            <p:ph type="pic" sz="quarter" idx="21"/>
          </p:nvPr>
        </p:nvSpPr>
        <p:spPr>
          <a:xfrm>
            <a:off x="624902" y="1938361"/>
            <a:ext cx="597600" cy="5976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Rounded Rectangle 10"/>
          <p:cNvSpPr/>
          <p:nvPr userDrawn="1"/>
        </p:nvSpPr>
        <p:spPr>
          <a:xfrm>
            <a:off x="6207997" y="1537410"/>
            <a:ext cx="2700000" cy="4392000"/>
          </a:xfrm>
          <a:prstGeom prst="roundRect">
            <a:avLst>
              <a:gd name="adj" fmla="val 4057"/>
            </a:avLst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 userDrawn="1"/>
        </p:nvSpPr>
        <p:spPr>
          <a:xfrm>
            <a:off x="3283997" y="1537410"/>
            <a:ext cx="2700000" cy="4392000"/>
          </a:xfrm>
          <a:prstGeom prst="roundRect">
            <a:avLst>
              <a:gd name="adj" fmla="val 405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ed Rectangle 13"/>
          <p:cNvSpPr/>
          <p:nvPr userDrawn="1"/>
        </p:nvSpPr>
        <p:spPr>
          <a:xfrm>
            <a:off x="9131999" y="1537411"/>
            <a:ext cx="2700000" cy="4392000"/>
          </a:xfrm>
          <a:prstGeom prst="roundRect">
            <a:avLst>
              <a:gd name="adj" fmla="val 405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>
            <a:spLocks noChangeAspect="1"/>
          </p:cNvSpPr>
          <p:nvPr userDrawn="1"/>
        </p:nvSpPr>
        <p:spPr>
          <a:xfrm flipH="1">
            <a:off x="359998" y="4689385"/>
            <a:ext cx="1227548" cy="1240025"/>
          </a:xfrm>
          <a:custGeom>
            <a:avLst/>
            <a:gdLst>
              <a:gd name="connsiteX0" fmla="*/ 900000 w 1227548"/>
              <a:gd name="connsiteY0" fmla="*/ 0 h 1240025"/>
              <a:gd name="connsiteX1" fmla="*/ 1081381 w 1227548"/>
              <a:gd name="connsiteY1" fmla="*/ 18285 h 1240025"/>
              <a:gd name="connsiteX2" fmla="*/ 1227548 w 1227548"/>
              <a:gd name="connsiteY2" fmla="*/ 63658 h 1240025"/>
              <a:gd name="connsiteX3" fmla="*/ 1227548 w 1227548"/>
              <a:gd name="connsiteY3" fmla="*/ 1130486 h 1240025"/>
              <a:gd name="connsiteX4" fmla="*/ 1118009 w 1227548"/>
              <a:gd name="connsiteY4" fmla="*/ 1240025 h 1240025"/>
              <a:gd name="connsiteX5" fmla="*/ 66958 w 1227548"/>
              <a:gd name="connsiteY5" fmla="*/ 1240025 h 1240025"/>
              <a:gd name="connsiteX6" fmla="*/ 40462 w 1227548"/>
              <a:gd name="connsiteY6" fmla="*/ 1167633 h 1240025"/>
              <a:gd name="connsiteX7" fmla="*/ 0 w 1227548"/>
              <a:gd name="connsiteY7" fmla="*/ 900000 h 1240025"/>
              <a:gd name="connsiteX8" fmla="*/ 900000 w 1227548"/>
              <a:gd name="connsiteY8" fmla="*/ 0 h 124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7548" h="1240025">
                <a:moveTo>
                  <a:pt x="900000" y="0"/>
                </a:moveTo>
                <a:cubicBezTo>
                  <a:pt x="962132" y="0"/>
                  <a:pt x="1022794" y="6296"/>
                  <a:pt x="1081381" y="18285"/>
                </a:cubicBezTo>
                <a:lnTo>
                  <a:pt x="1227548" y="63658"/>
                </a:lnTo>
                <a:lnTo>
                  <a:pt x="1227548" y="1130486"/>
                </a:lnTo>
                <a:cubicBezTo>
                  <a:pt x="1227548" y="1190983"/>
                  <a:pt x="1178506" y="1240025"/>
                  <a:pt x="1118009" y="1240025"/>
                </a:cubicBezTo>
                <a:lnTo>
                  <a:pt x="66958" y="1240025"/>
                </a:lnTo>
                <a:lnTo>
                  <a:pt x="40462" y="1167633"/>
                </a:lnTo>
                <a:cubicBezTo>
                  <a:pt x="14166" y="1083088"/>
                  <a:pt x="0" y="993198"/>
                  <a:pt x="0" y="900000"/>
                </a:cubicBezTo>
                <a:cubicBezTo>
                  <a:pt x="0" y="402944"/>
                  <a:pt x="402944" y="0"/>
                  <a:pt x="90000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3" hasCustomPrompt="1"/>
          </p:nvPr>
        </p:nvSpPr>
        <p:spPr>
          <a:xfrm>
            <a:off x="627450" y="2738988"/>
            <a:ext cx="2165094" cy="309425"/>
          </a:xfrm>
        </p:spPr>
        <p:txBody>
          <a:bodyPr lIns="0" tIns="36000" rIns="0" bIns="36000">
            <a:noAutofit/>
          </a:bodyPr>
          <a:lstStyle>
            <a:lvl1pPr marL="0" indent="0">
              <a:buNone/>
              <a:defRPr sz="1600" b="1">
                <a:solidFill>
                  <a:sysClr val="windowText" lastClr="000000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19" name="Freeform 18"/>
          <p:cNvSpPr>
            <a:spLocks noChangeAspect="1"/>
          </p:cNvSpPr>
          <p:nvPr userDrawn="1"/>
        </p:nvSpPr>
        <p:spPr>
          <a:xfrm>
            <a:off x="10604451" y="4689385"/>
            <a:ext cx="1227548" cy="1240025"/>
          </a:xfrm>
          <a:custGeom>
            <a:avLst/>
            <a:gdLst>
              <a:gd name="connsiteX0" fmla="*/ 900000 w 1227548"/>
              <a:gd name="connsiteY0" fmla="*/ 0 h 1240025"/>
              <a:gd name="connsiteX1" fmla="*/ 1081381 w 1227548"/>
              <a:gd name="connsiteY1" fmla="*/ 18285 h 1240025"/>
              <a:gd name="connsiteX2" fmla="*/ 1227548 w 1227548"/>
              <a:gd name="connsiteY2" fmla="*/ 63658 h 1240025"/>
              <a:gd name="connsiteX3" fmla="*/ 1227548 w 1227548"/>
              <a:gd name="connsiteY3" fmla="*/ 1130486 h 1240025"/>
              <a:gd name="connsiteX4" fmla="*/ 1118009 w 1227548"/>
              <a:gd name="connsiteY4" fmla="*/ 1240025 h 1240025"/>
              <a:gd name="connsiteX5" fmla="*/ 66958 w 1227548"/>
              <a:gd name="connsiteY5" fmla="*/ 1240025 h 1240025"/>
              <a:gd name="connsiteX6" fmla="*/ 40462 w 1227548"/>
              <a:gd name="connsiteY6" fmla="*/ 1167633 h 1240025"/>
              <a:gd name="connsiteX7" fmla="*/ 0 w 1227548"/>
              <a:gd name="connsiteY7" fmla="*/ 900000 h 1240025"/>
              <a:gd name="connsiteX8" fmla="*/ 900000 w 1227548"/>
              <a:gd name="connsiteY8" fmla="*/ 0 h 124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7548" h="1240025">
                <a:moveTo>
                  <a:pt x="900000" y="0"/>
                </a:moveTo>
                <a:cubicBezTo>
                  <a:pt x="962132" y="0"/>
                  <a:pt x="1022794" y="6296"/>
                  <a:pt x="1081381" y="18285"/>
                </a:cubicBezTo>
                <a:lnTo>
                  <a:pt x="1227548" y="63658"/>
                </a:lnTo>
                <a:lnTo>
                  <a:pt x="1227548" y="1130486"/>
                </a:lnTo>
                <a:cubicBezTo>
                  <a:pt x="1227548" y="1190983"/>
                  <a:pt x="1178506" y="1240025"/>
                  <a:pt x="1118009" y="1240025"/>
                </a:cubicBezTo>
                <a:lnTo>
                  <a:pt x="66958" y="1240025"/>
                </a:lnTo>
                <a:lnTo>
                  <a:pt x="40462" y="1167633"/>
                </a:lnTo>
                <a:cubicBezTo>
                  <a:pt x="14166" y="1083088"/>
                  <a:pt x="0" y="993198"/>
                  <a:pt x="0" y="900000"/>
                </a:cubicBezTo>
                <a:cubicBezTo>
                  <a:pt x="0" y="402944"/>
                  <a:pt x="402944" y="0"/>
                  <a:pt x="90000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>
            <a:spLocks noChangeAspect="1"/>
          </p:cNvSpPr>
          <p:nvPr userDrawn="1"/>
        </p:nvSpPr>
        <p:spPr>
          <a:xfrm>
            <a:off x="3751997" y="4689385"/>
            <a:ext cx="1764000" cy="1240026"/>
          </a:xfrm>
          <a:custGeom>
            <a:avLst/>
            <a:gdLst>
              <a:gd name="connsiteX0" fmla="*/ 882000 w 1764000"/>
              <a:gd name="connsiteY0" fmla="*/ 0 h 1240026"/>
              <a:gd name="connsiteX1" fmla="*/ 1764000 w 1764000"/>
              <a:gd name="connsiteY1" fmla="*/ 882000 h 1240026"/>
              <a:gd name="connsiteX2" fmla="*/ 1694688 w 1764000"/>
              <a:gd name="connsiteY2" fmla="*/ 1225314 h 1240026"/>
              <a:gd name="connsiteX3" fmla="*/ 1686703 w 1764000"/>
              <a:gd name="connsiteY3" fmla="*/ 1240026 h 1240026"/>
              <a:gd name="connsiteX4" fmla="*/ 77297 w 1764000"/>
              <a:gd name="connsiteY4" fmla="*/ 1240026 h 1240026"/>
              <a:gd name="connsiteX5" fmla="*/ 69312 w 1764000"/>
              <a:gd name="connsiteY5" fmla="*/ 1225314 h 1240026"/>
              <a:gd name="connsiteX6" fmla="*/ 0 w 1764000"/>
              <a:gd name="connsiteY6" fmla="*/ 882000 h 1240026"/>
              <a:gd name="connsiteX7" fmla="*/ 882000 w 1764000"/>
              <a:gd name="connsiteY7" fmla="*/ 0 h 124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64000" h="1240026">
                <a:moveTo>
                  <a:pt x="882000" y="0"/>
                </a:moveTo>
                <a:cubicBezTo>
                  <a:pt x="1369115" y="0"/>
                  <a:pt x="1764000" y="394885"/>
                  <a:pt x="1764000" y="882000"/>
                </a:cubicBezTo>
                <a:cubicBezTo>
                  <a:pt x="1764000" y="1003779"/>
                  <a:pt x="1739320" y="1119793"/>
                  <a:pt x="1694688" y="1225314"/>
                </a:cubicBezTo>
                <a:lnTo>
                  <a:pt x="1686703" y="1240026"/>
                </a:lnTo>
                <a:lnTo>
                  <a:pt x="77297" y="1240026"/>
                </a:lnTo>
                <a:lnTo>
                  <a:pt x="69312" y="1225314"/>
                </a:lnTo>
                <a:cubicBezTo>
                  <a:pt x="24680" y="1119793"/>
                  <a:pt x="0" y="1003779"/>
                  <a:pt x="0" y="882000"/>
                </a:cubicBezTo>
                <a:cubicBezTo>
                  <a:pt x="0" y="394885"/>
                  <a:pt x="394885" y="0"/>
                  <a:pt x="88200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>
            <a:spLocks noChangeAspect="1"/>
          </p:cNvSpPr>
          <p:nvPr userDrawn="1"/>
        </p:nvSpPr>
        <p:spPr>
          <a:xfrm>
            <a:off x="6675997" y="4689385"/>
            <a:ext cx="1764000" cy="1240026"/>
          </a:xfrm>
          <a:custGeom>
            <a:avLst/>
            <a:gdLst>
              <a:gd name="connsiteX0" fmla="*/ 882000 w 1764000"/>
              <a:gd name="connsiteY0" fmla="*/ 0 h 1240026"/>
              <a:gd name="connsiteX1" fmla="*/ 1764000 w 1764000"/>
              <a:gd name="connsiteY1" fmla="*/ 882000 h 1240026"/>
              <a:gd name="connsiteX2" fmla="*/ 1694688 w 1764000"/>
              <a:gd name="connsiteY2" fmla="*/ 1225314 h 1240026"/>
              <a:gd name="connsiteX3" fmla="*/ 1686703 w 1764000"/>
              <a:gd name="connsiteY3" fmla="*/ 1240026 h 1240026"/>
              <a:gd name="connsiteX4" fmla="*/ 77297 w 1764000"/>
              <a:gd name="connsiteY4" fmla="*/ 1240026 h 1240026"/>
              <a:gd name="connsiteX5" fmla="*/ 69312 w 1764000"/>
              <a:gd name="connsiteY5" fmla="*/ 1225314 h 1240026"/>
              <a:gd name="connsiteX6" fmla="*/ 0 w 1764000"/>
              <a:gd name="connsiteY6" fmla="*/ 882000 h 1240026"/>
              <a:gd name="connsiteX7" fmla="*/ 882000 w 1764000"/>
              <a:gd name="connsiteY7" fmla="*/ 0 h 124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64000" h="1240026">
                <a:moveTo>
                  <a:pt x="882000" y="0"/>
                </a:moveTo>
                <a:cubicBezTo>
                  <a:pt x="1369115" y="0"/>
                  <a:pt x="1764000" y="394885"/>
                  <a:pt x="1764000" y="882000"/>
                </a:cubicBezTo>
                <a:cubicBezTo>
                  <a:pt x="1764000" y="1003779"/>
                  <a:pt x="1739320" y="1119793"/>
                  <a:pt x="1694688" y="1225314"/>
                </a:cubicBezTo>
                <a:lnTo>
                  <a:pt x="1686703" y="1240026"/>
                </a:lnTo>
                <a:lnTo>
                  <a:pt x="77297" y="1240026"/>
                </a:lnTo>
                <a:lnTo>
                  <a:pt x="69312" y="1225314"/>
                </a:lnTo>
                <a:cubicBezTo>
                  <a:pt x="24680" y="1119793"/>
                  <a:pt x="0" y="1003779"/>
                  <a:pt x="0" y="882000"/>
                </a:cubicBezTo>
                <a:cubicBezTo>
                  <a:pt x="0" y="394885"/>
                  <a:pt x="394885" y="0"/>
                  <a:pt x="882000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632544" y="3050074"/>
            <a:ext cx="2160000" cy="1438339"/>
          </a:xfrm>
        </p:spPr>
        <p:txBody>
          <a:bodyPr lIns="0" tIns="36000" rIns="0" bIns="36000">
            <a:noAutofit/>
          </a:bodyPr>
          <a:lstStyle>
            <a:lvl1pPr marL="0" indent="0">
              <a:buNone/>
              <a:defRPr sz="1400" b="0" baseline="0">
                <a:solidFill>
                  <a:sysClr val="windowText" lastClr="000000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 here</a:t>
            </a:r>
            <a:endParaRPr lang="en-GB" dirty="0"/>
          </a:p>
        </p:txBody>
      </p:sp>
      <p:sp>
        <p:nvSpPr>
          <p:cNvPr id="35" name="Text Placeholder 32"/>
          <p:cNvSpPr>
            <a:spLocks noGrp="1"/>
          </p:cNvSpPr>
          <p:nvPr>
            <p:ph type="body" sz="quarter" idx="15" hasCustomPrompt="1"/>
          </p:nvPr>
        </p:nvSpPr>
        <p:spPr>
          <a:xfrm>
            <a:off x="6479697" y="2736088"/>
            <a:ext cx="2165094" cy="309425"/>
          </a:xfrm>
        </p:spPr>
        <p:txBody>
          <a:bodyPr lIns="0" tIns="36000" rIns="0" bIns="36000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36" name="Text Placeholder 32"/>
          <p:cNvSpPr>
            <a:spLocks noGrp="1"/>
          </p:cNvSpPr>
          <p:nvPr>
            <p:ph type="body" sz="quarter" idx="16" hasCustomPrompt="1"/>
          </p:nvPr>
        </p:nvSpPr>
        <p:spPr>
          <a:xfrm>
            <a:off x="6482244" y="3047174"/>
            <a:ext cx="2160000" cy="1438339"/>
          </a:xfrm>
        </p:spPr>
        <p:txBody>
          <a:bodyPr lIns="0" tIns="36000" rIns="0" bIns="36000">
            <a:noAutofit/>
          </a:bodyPr>
          <a:lstStyle>
            <a:lvl1pPr marL="0" indent="0">
              <a:buNone/>
              <a:defRPr sz="1400" b="0" baseline="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 here</a:t>
            </a:r>
            <a:endParaRPr lang="en-GB" dirty="0"/>
          </a:p>
        </p:txBody>
      </p:sp>
      <p:sp>
        <p:nvSpPr>
          <p:cNvPr id="37" name="Text Placeholder 32"/>
          <p:cNvSpPr>
            <a:spLocks noGrp="1"/>
          </p:cNvSpPr>
          <p:nvPr>
            <p:ph type="body" sz="quarter" idx="17" hasCustomPrompt="1"/>
          </p:nvPr>
        </p:nvSpPr>
        <p:spPr>
          <a:xfrm>
            <a:off x="3551450" y="2734427"/>
            <a:ext cx="2165094" cy="309425"/>
          </a:xfrm>
        </p:spPr>
        <p:txBody>
          <a:bodyPr lIns="0" tIns="36000" rIns="0" bIns="36000"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38" name="Text Placeholder 32"/>
          <p:cNvSpPr>
            <a:spLocks noGrp="1"/>
          </p:cNvSpPr>
          <p:nvPr>
            <p:ph type="body" sz="quarter" idx="18" hasCustomPrompt="1"/>
          </p:nvPr>
        </p:nvSpPr>
        <p:spPr>
          <a:xfrm>
            <a:off x="3553997" y="3045513"/>
            <a:ext cx="2160000" cy="1438339"/>
          </a:xfrm>
        </p:spPr>
        <p:txBody>
          <a:bodyPr lIns="0" tIns="36000" rIns="0" bIns="36000">
            <a:noAutofit/>
          </a:bodyPr>
          <a:lstStyle>
            <a:lvl1pPr marL="0" indent="0">
              <a:buNone/>
              <a:defRPr sz="14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 here</a:t>
            </a:r>
            <a:endParaRPr lang="en-GB" dirty="0"/>
          </a:p>
        </p:txBody>
      </p:sp>
      <p:sp>
        <p:nvSpPr>
          <p:cNvPr id="39" name="Text Placeholder 32"/>
          <p:cNvSpPr>
            <a:spLocks noGrp="1"/>
          </p:cNvSpPr>
          <p:nvPr>
            <p:ph type="body" sz="quarter" idx="19" hasCustomPrompt="1"/>
          </p:nvPr>
        </p:nvSpPr>
        <p:spPr>
          <a:xfrm>
            <a:off x="9401999" y="2734427"/>
            <a:ext cx="2165094" cy="309425"/>
          </a:xfrm>
        </p:spPr>
        <p:txBody>
          <a:bodyPr lIns="0" tIns="36000" rIns="0" bIns="36000"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40" name="Text Placeholder 32"/>
          <p:cNvSpPr>
            <a:spLocks noGrp="1"/>
          </p:cNvSpPr>
          <p:nvPr>
            <p:ph type="body" sz="quarter" idx="20" hasCustomPrompt="1"/>
          </p:nvPr>
        </p:nvSpPr>
        <p:spPr>
          <a:xfrm>
            <a:off x="9404546" y="3045513"/>
            <a:ext cx="2160000" cy="1438339"/>
          </a:xfrm>
        </p:spPr>
        <p:txBody>
          <a:bodyPr lIns="0" tIns="36000" rIns="0" bIns="36000">
            <a:noAutofit/>
          </a:bodyPr>
          <a:lstStyle>
            <a:lvl1pPr marL="0" indent="0">
              <a:buNone/>
              <a:defRPr sz="14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 here</a:t>
            </a:r>
            <a:endParaRPr lang="en-GB" dirty="0"/>
          </a:p>
        </p:txBody>
      </p:sp>
      <p:sp>
        <p:nvSpPr>
          <p:cNvPr id="43" name="Picture Placeholder 41"/>
          <p:cNvSpPr>
            <a:spLocks noGrp="1" noChangeAspect="1"/>
          </p:cNvSpPr>
          <p:nvPr>
            <p:ph type="pic" sz="quarter" idx="22"/>
          </p:nvPr>
        </p:nvSpPr>
        <p:spPr>
          <a:xfrm>
            <a:off x="6482968" y="1938361"/>
            <a:ext cx="597600" cy="5976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4" name="Picture Placeholder 41"/>
          <p:cNvSpPr>
            <a:spLocks noGrp="1" noChangeAspect="1"/>
          </p:cNvSpPr>
          <p:nvPr>
            <p:ph type="pic" sz="quarter" idx="23"/>
          </p:nvPr>
        </p:nvSpPr>
        <p:spPr>
          <a:xfrm>
            <a:off x="3551450" y="1938361"/>
            <a:ext cx="597600" cy="5976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5" name="Picture Placeholder 41"/>
          <p:cNvSpPr>
            <a:spLocks noGrp="1" noChangeAspect="1"/>
          </p:cNvSpPr>
          <p:nvPr>
            <p:ph type="pic" sz="quarter" idx="24"/>
          </p:nvPr>
        </p:nvSpPr>
        <p:spPr>
          <a:xfrm>
            <a:off x="9401999" y="1938361"/>
            <a:ext cx="597600" cy="5976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705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Private &amp; Confidential / © Acturis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reeform 5"/>
          <p:cNvSpPr>
            <a:spLocks noChangeAspect="1"/>
          </p:cNvSpPr>
          <p:nvPr userDrawn="1"/>
        </p:nvSpPr>
        <p:spPr bwMode="auto">
          <a:xfrm>
            <a:off x="11472000" y="6093386"/>
            <a:ext cx="140661" cy="432000"/>
          </a:xfrm>
          <a:custGeom>
            <a:avLst/>
            <a:gdLst>
              <a:gd name="T0" fmla="*/ 918 w 918"/>
              <a:gd name="T1" fmla="*/ 0 h 2828"/>
              <a:gd name="T2" fmla="*/ 866 w 918"/>
              <a:gd name="T3" fmla="*/ 24 h 2828"/>
              <a:gd name="T4" fmla="*/ 698 w 918"/>
              <a:gd name="T5" fmla="*/ 129 h 2828"/>
              <a:gd name="T6" fmla="*/ 536 w 918"/>
              <a:gd name="T7" fmla="*/ 264 h 2828"/>
              <a:gd name="T8" fmla="*/ 361 w 918"/>
              <a:gd name="T9" fmla="*/ 460 h 2828"/>
              <a:gd name="T10" fmla="*/ 83 w 918"/>
              <a:gd name="T11" fmla="*/ 1034 h 2828"/>
              <a:gd name="T12" fmla="*/ 20 w 918"/>
              <a:gd name="T13" fmla="*/ 1721 h 2828"/>
              <a:gd name="T14" fmla="*/ 101 w 918"/>
              <a:gd name="T15" fmla="*/ 2264 h 2828"/>
              <a:gd name="T16" fmla="*/ 214 w 918"/>
              <a:gd name="T17" fmla="*/ 2612 h 2828"/>
              <a:gd name="T18" fmla="*/ 317 w 918"/>
              <a:gd name="T19" fmla="*/ 2828 h 2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8" h="2828">
                <a:moveTo>
                  <a:pt x="918" y="0"/>
                </a:moveTo>
                <a:cubicBezTo>
                  <a:pt x="908" y="4"/>
                  <a:pt x="883" y="16"/>
                  <a:pt x="866" y="24"/>
                </a:cubicBezTo>
                <a:cubicBezTo>
                  <a:pt x="802" y="54"/>
                  <a:pt x="751" y="92"/>
                  <a:pt x="698" y="129"/>
                </a:cubicBezTo>
                <a:cubicBezTo>
                  <a:pt x="610" y="191"/>
                  <a:pt x="582" y="221"/>
                  <a:pt x="536" y="264"/>
                </a:cubicBezTo>
                <a:cubicBezTo>
                  <a:pt x="517" y="282"/>
                  <a:pt x="444" y="350"/>
                  <a:pt x="361" y="460"/>
                </a:cubicBezTo>
                <a:cubicBezTo>
                  <a:pt x="160" y="723"/>
                  <a:pt x="83" y="1034"/>
                  <a:pt x="83" y="1034"/>
                </a:cubicBezTo>
                <a:cubicBezTo>
                  <a:pt x="0" y="1341"/>
                  <a:pt x="13" y="1586"/>
                  <a:pt x="20" y="1721"/>
                </a:cubicBezTo>
                <a:cubicBezTo>
                  <a:pt x="33" y="1950"/>
                  <a:pt x="69" y="2135"/>
                  <a:pt x="101" y="2264"/>
                </a:cubicBezTo>
                <a:cubicBezTo>
                  <a:pt x="147" y="2446"/>
                  <a:pt x="193" y="2562"/>
                  <a:pt x="214" y="2612"/>
                </a:cubicBezTo>
                <a:cubicBezTo>
                  <a:pt x="251" y="2700"/>
                  <a:pt x="288" y="2773"/>
                  <a:pt x="317" y="2828"/>
                </a:cubicBezTo>
              </a:path>
            </a:pathLst>
          </a:custGeom>
          <a:noFill/>
          <a:ln w="16764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359999" y="1328187"/>
            <a:ext cx="9794381" cy="72000"/>
            <a:chOff x="359999" y="1301437"/>
            <a:chExt cx="9794381" cy="72000"/>
          </a:xfrm>
        </p:grpSpPr>
        <p:sp>
          <p:nvSpPr>
            <p:cNvPr id="11" name="Oval 10"/>
            <p:cNvSpPr>
              <a:spLocks noChangeAspect="1"/>
            </p:cNvSpPr>
            <p:nvPr userDrawn="1"/>
          </p:nvSpPr>
          <p:spPr>
            <a:xfrm>
              <a:off x="10082380" y="1301437"/>
              <a:ext cx="72000" cy="72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" name="Straight Connector 11"/>
            <p:cNvCxnSpPr>
              <a:endCxn id="11" idx="2"/>
            </p:cNvCxnSpPr>
            <p:nvPr userDrawn="1"/>
          </p:nvCxnSpPr>
          <p:spPr>
            <a:xfrm>
              <a:off x="359999" y="1337437"/>
              <a:ext cx="9722381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1615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9999" y="365437"/>
            <a:ext cx="9756000" cy="972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9999" y="1539885"/>
            <a:ext cx="11472001" cy="439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999" y="6129386"/>
            <a:ext cx="2304000" cy="360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Private &amp; Confidential / © Acturis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72000" y="6129386"/>
            <a:ext cx="360000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050" b="0">
                <a:solidFill>
                  <a:schemeClr val="accent6"/>
                </a:solidFill>
              </a:defRPr>
            </a:lvl1pPr>
          </a:lstStyle>
          <a:p>
            <a:fld id="{D3A26C52-852F-4870-AC4B-1707A2972CFA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4761" y="360000"/>
            <a:ext cx="1347239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96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734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  <p:sldLayoutId id="2147483697" r:id="rId24"/>
    <p:sldLayoutId id="2147483698" r:id="rId25"/>
    <p:sldLayoutId id="2147483699" r:id="rId26"/>
    <p:sldLayoutId id="2147483700" r:id="rId27"/>
    <p:sldLayoutId id="2147483701" r:id="rId28"/>
    <p:sldLayoutId id="2147483702" r:id="rId29"/>
    <p:sldLayoutId id="2147483735" r:id="rId3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Acturis - FullCircl</a:t>
            </a:r>
          </a:p>
        </p:txBody>
      </p:sp>
    </p:spTree>
    <p:extLst>
      <p:ext uri="{BB962C8B-B14F-4D97-AF65-F5344CB8AC3E}">
        <p14:creationId xmlns:p14="http://schemas.microsoft.com/office/powerpoint/2010/main" val="4004239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44" y="1550787"/>
            <a:ext cx="5727700" cy="4521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 People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External Contact People Pop-Up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0000" y="1550787"/>
            <a:ext cx="5071971" cy="5099395"/>
          </a:xfrm>
        </p:spPr>
        <p:txBody>
          <a:bodyPr>
            <a:normAutofit/>
          </a:bodyPr>
          <a:lstStyle/>
          <a:p>
            <a:r>
              <a:rPr lang="en-GB" sz="2000" dirty="0"/>
              <a:t>Pressing Add from External Source launches the External Contact People Search pop-up</a:t>
            </a:r>
          </a:p>
          <a:p>
            <a:endParaRPr lang="en-GB" sz="2000" dirty="0"/>
          </a:p>
          <a:p>
            <a:r>
              <a:rPr lang="en-GB" sz="2000" dirty="0"/>
              <a:t>Search on External Data Provider</a:t>
            </a:r>
          </a:p>
          <a:p>
            <a:endParaRPr lang="en-GB" sz="2000" dirty="0"/>
          </a:p>
          <a:p>
            <a:r>
              <a:rPr lang="en-GB" sz="2000" dirty="0"/>
              <a:t>Results grid matches the one shown when adding a Contact except with an “Existing Contact” column, identifying those already held in the system</a:t>
            </a:r>
          </a:p>
          <a:p>
            <a:endParaRPr lang="en-GB" sz="2000" dirty="0"/>
          </a:p>
          <a:p>
            <a:r>
              <a:rPr lang="en-GB" sz="2000" dirty="0"/>
              <a:t>Users can choose to import further people or Update those which are already held</a:t>
            </a:r>
          </a:p>
        </p:txBody>
      </p:sp>
    </p:spTree>
    <p:extLst>
      <p:ext uri="{BB962C8B-B14F-4D97-AF65-F5344CB8AC3E}">
        <p14:creationId xmlns:p14="http://schemas.microsoft.com/office/powerpoint/2010/main" val="123181225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389" y="1528245"/>
            <a:ext cx="3771900" cy="14605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Run Screening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Run Screening Notification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0000" y="1550787"/>
            <a:ext cx="6236743" cy="5099395"/>
          </a:xfrm>
        </p:spPr>
        <p:txBody>
          <a:bodyPr>
            <a:normAutofit/>
          </a:bodyPr>
          <a:lstStyle/>
          <a:p>
            <a:r>
              <a:rPr lang="en-GB" sz="2000" dirty="0"/>
              <a:t>Starting a screening process from the External Records Screen will send the request to FullCircl</a:t>
            </a:r>
          </a:p>
          <a:p>
            <a:endParaRPr lang="en-GB" sz="2000" dirty="0"/>
          </a:p>
          <a:p>
            <a:r>
              <a:rPr lang="en-GB" sz="2000" dirty="0"/>
              <a:t>Acturis will note when a screening is currently active</a:t>
            </a:r>
          </a:p>
          <a:p>
            <a:endParaRPr lang="en-GB" sz="2000" dirty="0"/>
          </a:p>
          <a:p>
            <a:r>
              <a:rPr lang="en-GB" sz="2000" dirty="0"/>
              <a:t>A user can “View Screening” to see a summary of flags (</a:t>
            </a:r>
            <a:r>
              <a:rPr lang="en-GB" sz="2000" i="1" dirty="0"/>
              <a:t>screen design in progress</a:t>
            </a:r>
            <a:r>
              <a:rPr lang="en-GB" sz="2000" dirty="0"/>
              <a:t>)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76391678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News Feed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Contact News Tool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0000" y="1550787"/>
            <a:ext cx="6236743" cy="5099395"/>
          </a:xfrm>
        </p:spPr>
        <p:txBody>
          <a:bodyPr>
            <a:normAutofit/>
          </a:bodyPr>
          <a:lstStyle/>
          <a:p>
            <a:r>
              <a:rPr lang="en-GB" sz="2000" dirty="0"/>
              <a:t>A new tool will be added to the right-hand pane of the Acturis application</a:t>
            </a:r>
          </a:p>
          <a:p>
            <a:endParaRPr lang="en-GB" sz="2000" dirty="0"/>
          </a:p>
          <a:p>
            <a:r>
              <a:rPr lang="en-GB" sz="2000" dirty="0"/>
              <a:t>Assuming the News Feed is enabled (in the External Records Screen) then this will display collapsed with a count of news articles shown</a:t>
            </a:r>
          </a:p>
          <a:p>
            <a:endParaRPr lang="en-GB" sz="2000" dirty="0"/>
          </a:p>
          <a:p>
            <a:r>
              <a:rPr lang="en-GB" sz="2000" dirty="0"/>
              <a:t>Open will launch the relevant article in a web browser</a:t>
            </a:r>
          </a:p>
          <a:p>
            <a:endParaRPr lang="en-GB" sz="2000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1114" y="1550787"/>
            <a:ext cx="1906270" cy="45154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560782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 Contact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External Search Button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0000" y="1550787"/>
            <a:ext cx="5378247" cy="5099395"/>
          </a:xfrm>
        </p:spPr>
        <p:txBody>
          <a:bodyPr>
            <a:normAutofit/>
          </a:bodyPr>
          <a:lstStyle/>
          <a:p>
            <a:r>
              <a:rPr lang="en-GB" sz="2000" dirty="0"/>
              <a:t>The Add Company screen will be updated</a:t>
            </a:r>
            <a:br>
              <a:rPr lang="en-GB" sz="2000" dirty="0"/>
            </a:br>
            <a:r>
              <a:rPr lang="en-GB" sz="2000" dirty="0"/>
              <a:t>to include a new External Search button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000" b="1" dirty="0"/>
              <a:t>Note</a:t>
            </a:r>
            <a:r>
              <a:rPr lang="en-GB" sz="2000" dirty="0"/>
              <a:t>: All changes subject to the </a:t>
            </a:r>
            <a:br>
              <a:rPr lang="en-GB" sz="2000" dirty="0"/>
            </a:br>
            <a:r>
              <a:rPr lang="en-GB" sz="2000" dirty="0"/>
              <a:t>functionality being enabled for a particular</a:t>
            </a:r>
            <a:br>
              <a:rPr lang="en-GB" sz="2000" dirty="0"/>
            </a:br>
            <a:r>
              <a:rPr lang="en-GB" sz="2000" dirty="0"/>
              <a:t>organisation</a:t>
            </a:r>
          </a:p>
          <a:p>
            <a:endParaRPr lang="en-GB" sz="2000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45" y="1550787"/>
            <a:ext cx="5725795" cy="48812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931975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44" y="1550787"/>
            <a:ext cx="5725795" cy="5029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 Contact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External Search Pop-Up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0000" y="1550787"/>
            <a:ext cx="5378247" cy="5099395"/>
          </a:xfrm>
        </p:spPr>
        <p:txBody>
          <a:bodyPr>
            <a:normAutofit/>
          </a:bodyPr>
          <a:lstStyle/>
          <a:p>
            <a:r>
              <a:rPr lang="en-GB" sz="2000" dirty="0"/>
              <a:t>Pop-up when pressing External Search</a:t>
            </a:r>
          </a:p>
          <a:p>
            <a:endParaRPr lang="en-GB" sz="2000" dirty="0"/>
          </a:p>
          <a:p>
            <a:r>
              <a:rPr lang="en-GB" sz="2000" dirty="0"/>
              <a:t>Options to Search on Company Name, Company Registration No. or External ID</a:t>
            </a:r>
            <a:br>
              <a:rPr lang="en-GB" sz="2000" dirty="0"/>
            </a:br>
            <a:endParaRPr lang="en-GB" sz="2000" dirty="0"/>
          </a:p>
          <a:p>
            <a:r>
              <a:rPr lang="en-GB" sz="2000" dirty="0"/>
              <a:t>User to select correct result from the list</a:t>
            </a:r>
          </a:p>
        </p:txBody>
      </p:sp>
    </p:spTree>
    <p:extLst>
      <p:ext uri="{BB962C8B-B14F-4D97-AF65-F5344CB8AC3E}">
        <p14:creationId xmlns:p14="http://schemas.microsoft.com/office/powerpoint/2010/main" val="234741011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 Contact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External Contact Details Pop-Up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0000" y="1550787"/>
            <a:ext cx="6153828" cy="5099395"/>
          </a:xfrm>
        </p:spPr>
        <p:txBody>
          <a:bodyPr>
            <a:normAutofit/>
          </a:bodyPr>
          <a:lstStyle/>
          <a:p>
            <a:r>
              <a:rPr lang="en-GB" sz="2000" dirty="0"/>
              <a:t>Once a selection is made the External Contact Details pop-up is launched</a:t>
            </a:r>
          </a:p>
          <a:p>
            <a:endParaRPr lang="en-GB" sz="2000" dirty="0"/>
          </a:p>
          <a:p>
            <a:r>
              <a:rPr lang="en-GB" sz="2000" dirty="0"/>
              <a:t>This shows all of the Acturis system fields populated with data from FullCircl</a:t>
            </a:r>
          </a:p>
          <a:p>
            <a:endParaRPr lang="en-GB" sz="2000" dirty="0"/>
          </a:p>
          <a:p>
            <a:r>
              <a:rPr lang="en-GB" sz="2000" dirty="0"/>
              <a:t>A Search button allows selection of a “Primary Contact Person”</a:t>
            </a: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389" y="1550787"/>
            <a:ext cx="4591050" cy="4848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094350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 Contact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External Contact People Selection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0000" y="1550787"/>
            <a:ext cx="5071971" cy="5099395"/>
          </a:xfrm>
        </p:spPr>
        <p:txBody>
          <a:bodyPr>
            <a:normAutofit/>
          </a:bodyPr>
          <a:lstStyle/>
          <a:p>
            <a:r>
              <a:rPr lang="en-GB" sz="2000" dirty="0"/>
              <a:t>External Contact People retrieved from FullCircl</a:t>
            </a:r>
          </a:p>
          <a:p>
            <a:endParaRPr lang="en-GB" sz="2000" dirty="0"/>
          </a:p>
          <a:p>
            <a:r>
              <a:rPr lang="en-GB" sz="2000" dirty="0"/>
              <a:t>User can select one to be Primary</a:t>
            </a:r>
          </a:p>
          <a:p>
            <a:endParaRPr lang="en-GB" sz="2000" dirty="0"/>
          </a:p>
          <a:p>
            <a:r>
              <a:rPr lang="en-GB" sz="2000" dirty="0"/>
              <a:t>Option to import more at a later stage if required</a:t>
            </a:r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44" y="1550787"/>
            <a:ext cx="5725795" cy="38614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278689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Track Contact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Tracking Notification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0000" y="1550787"/>
            <a:ext cx="6182314" cy="5099395"/>
          </a:xfrm>
        </p:spPr>
        <p:txBody>
          <a:bodyPr>
            <a:normAutofit/>
          </a:bodyPr>
          <a:lstStyle/>
          <a:p>
            <a:r>
              <a:rPr lang="en-GB" sz="2000" dirty="0"/>
              <a:t>Once details are finalised and the new Company record is saved in Acturis the user is prompted for Tracking</a:t>
            </a:r>
          </a:p>
          <a:p>
            <a:endParaRPr lang="en-GB" sz="2000" dirty="0"/>
          </a:p>
          <a:p>
            <a:r>
              <a:rPr lang="en-GB" sz="2000" dirty="0"/>
              <a:t>Tracked Contacts will be tracked by FullCircl, notifications being picked up by Acturis and placed in the diary against that Contact</a:t>
            </a:r>
          </a:p>
          <a:p>
            <a:endParaRPr lang="en-GB" sz="2000" dirty="0"/>
          </a:p>
          <a:p>
            <a:r>
              <a:rPr lang="en-GB" sz="2000" dirty="0"/>
              <a:t>Acturis will store a list of Event Types, clients will be able to set up and manage automatic workflows based on the Event Type they are notified of</a:t>
            </a:r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389" y="1550787"/>
            <a:ext cx="4515556" cy="17440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719047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907" y="1572202"/>
            <a:ext cx="5727700" cy="36512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External Records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External Records Screen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0000" y="1550787"/>
            <a:ext cx="5355000" cy="5099395"/>
          </a:xfrm>
        </p:spPr>
        <p:txBody>
          <a:bodyPr>
            <a:normAutofit/>
          </a:bodyPr>
          <a:lstStyle/>
          <a:p>
            <a:r>
              <a:rPr lang="en-GB" sz="2000" dirty="0"/>
              <a:t>This new screen (displayed within the Contact record) shows that a link to FullCircl exists</a:t>
            </a:r>
          </a:p>
          <a:p>
            <a:endParaRPr lang="en-GB" sz="2000" dirty="0"/>
          </a:p>
          <a:p>
            <a:r>
              <a:rPr lang="en-GB" sz="2000" dirty="0"/>
              <a:t>This screen supports:</a:t>
            </a:r>
          </a:p>
          <a:p>
            <a:pPr lvl="1"/>
            <a:r>
              <a:rPr lang="en-GB" sz="1900" dirty="0"/>
              <a:t>Completing a new Company Search (for Contacts already stored but not yet enriched)</a:t>
            </a:r>
          </a:p>
          <a:p>
            <a:pPr lvl="1"/>
            <a:r>
              <a:rPr lang="en-GB" sz="1900" dirty="0"/>
              <a:t>Repeating the Company Search in order to update fields with the latest data</a:t>
            </a:r>
          </a:p>
          <a:p>
            <a:pPr lvl="1"/>
            <a:r>
              <a:rPr lang="en-GB" sz="1900" dirty="0"/>
              <a:t>Tracking and Un-Tracking the Company</a:t>
            </a:r>
          </a:p>
          <a:p>
            <a:pPr lvl="1"/>
            <a:r>
              <a:rPr lang="en-GB" sz="1900" dirty="0"/>
              <a:t>Starting a Screening or viewing status of a Screening</a:t>
            </a:r>
          </a:p>
          <a:p>
            <a:pPr lvl="1"/>
            <a:r>
              <a:rPr lang="en-GB" sz="1900" dirty="0"/>
              <a:t>Enable or Disable News Feed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9710810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5562644" y="1572837"/>
            <a:ext cx="5731510" cy="478853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External Records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Update Contact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0000" y="1550787"/>
            <a:ext cx="5071971" cy="5099395"/>
          </a:xfrm>
        </p:spPr>
        <p:txBody>
          <a:bodyPr>
            <a:normAutofit/>
          </a:bodyPr>
          <a:lstStyle/>
          <a:p>
            <a:r>
              <a:rPr lang="en-GB" sz="2000" dirty="0"/>
              <a:t>When updating a Company with enriched data a comparison screen will be displayed</a:t>
            </a:r>
          </a:p>
          <a:p>
            <a:endParaRPr lang="en-GB" sz="2000" dirty="0"/>
          </a:p>
          <a:p>
            <a:r>
              <a:rPr lang="en-GB" sz="2000" dirty="0"/>
              <a:t>This screen allows the user to choose to overwrite existing data as required</a:t>
            </a:r>
          </a:p>
          <a:p>
            <a:endParaRPr lang="en-GB" sz="2000" dirty="0"/>
          </a:p>
          <a:p>
            <a:r>
              <a:rPr lang="en-GB" sz="2000" dirty="0"/>
              <a:t>An equivalent screen will be available when updating individual people via the Director search</a:t>
            </a:r>
            <a:endParaRPr lang="en-GB" sz="19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9110787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44" y="1550787"/>
            <a:ext cx="5732780" cy="490283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6C52-852F-4870-AC4B-1707A2972CFA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 People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People &amp; Locations Pop-Up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0000" y="1550787"/>
            <a:ext cx="5071971" cy="5099395"/>
          </a:xfrm>
        </p:spPr>
        <p:txBody>
          <a:bodyPr>
            <a:normAutofit/>
          </a:bodyPr>
          <a:lstStyle/>
          <a:p>
            <a:r>
              <a:rPr lang="en-GB" sz="2000" dirty="0"/>
              <a:t>The existing People &amp; Locations screen will be updated to include the option to “Add from External Source” provided that a FullCircl link is already in place</a:t>
            </a:r>
          </a:p>
        </p:txBody>
      </p:sp>
    </p:spTree>
    <p:extLst>
      <p:ext uri="{BB962C8B-B14F-4D97-AF65-F5344CB8AC3E}">
        <p14:creationId xmlns:p14="http://schemas.microsoft.com/office/powerpoint/2010/main" val="179571306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Office Theme">
  <a:themeElements>
    <a:clrScheme name="Acturis">
      <a:dk1>
        <a:sysClr val="windowText" lastClr="000000"/>
      </a:dk1>
      <a:lt1>
        <a:srgbClr val="FFFFFF"/>
      </a:lt1>
      <a:dk2>
        <a:srgbClr val="00263E"/>
      </a:dk2>
      <a:lt2>
        <a:srgbClr val="F1F2F2"/>
      </a:lt2>
      <a:accent1>
        <a:srgbClr val="004F89"/>
      </a:accent1>
      <a:accent2>
        <a:srgbClr val="0093BC"/>
      </a:accent2>
      <a:accent3>
        <a:srgbClr val="F3BF27"/>
      </a:accent3>
      <a:accent4>
        <a:srgbClr val="BC252C"/>
      </a:accent4>
      <a:accent5>
        <a:srgbClr val="7AC143"/>
      </a:accent5>
      <a:accent6>
        <a:srgbClr val="878787"/>
      </a:accent6>
      <a:hlink>
        <a:srgbClr val="0093BC"/>
      </a:hlink>
      <a:folHlink>
        <a:srgbClr val="BC252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Acturis_Theme</Template>
  <TotalTime>0</TotalTime>
  <Words>557</Words>
  <Application>Microsoft Office PowerPoint</Application>
  <PresentationFormat>Widescreen</PresentationFormat>
  <Paragraphs>98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1_Office Theme</vt:lpstr>
      <vt:lpstr>Acturis - FullCircl</vt:lpstr>
      <vt:lpstr>Add Contact</vt:lpstr>
      <vt:lpstr>Add Contact</vt:lpstr>
      <vt:lpstr>Add Contact</vt:lpstr>
      <vt:lpstr>Add Contact</vt:lpstr>
      <vt:lpstr>Track Contact</vt:lpstr>
      <vt:lpstr>External Records</vt:lpstr>
      <vt:lpstr>External Records</vt:lpstr>
      <vt:lpstr>Add People</vt:lpstr>
      <vt:lpstr>Add People</vt:lpstr>
      <vt:lpstr>Run Screening</vt:lpstr>
      <vt:lpstr>News Feed</vt:lpstr>
    </vt:vector>
  </TitlesOfParts>
  <Company>Acturis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Acturis 7.6 Webinars</dc:title>
  <dc:creator>Matthew Felvus</dc:creator>
  <cp:lastModifiedBy>Robert Taylor</cp:lastModifiedBy>
  <cp:revision>165</cp:revision>
  <dcterms:created xsi:type="dcterms:W3CDTF">2022-05-05T18:08:16Z</dcterms:created>
  <dcterms:modified xsi:type="dcterms:W3CDTF">2023-09-05T14:25:03Z</dcterms:modified>
</cp:coreProperties>
</file>